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3" r:id="rId39"/>
    <p:sldId id="295" r:id="rId40"/>
    <p:sldId id="297" r:id="rId41"/>
    <p:sldId id="298" r:id="rId42"/>
    <p:sldId id="299" r:id="rId43"/>
    <p:sldId id="29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2819" autoAdjust="0"/>
  </p:normalViewPr>
  <p:slideViewPr>
    <p:cSldViewPr snapToGrid="0">
      <p:cViewPr varScale="1">
        <p:scale>
          <a:sx n="55" d="100"/>
          <a:sy n="55" d="100"/>
        </p:scale>
        <p:origin x="17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1B78C-0700-417D-B00E-A0875EB832CF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79419-FE1F-42C6-9948-8052904D21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1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正值都保留，负值被抑制。这样的话就不用学习精确的“没有用”的负值，而集中精力学习“有用”的正值。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如果教师网络的特征值是正的，学生网络必须产生与教师网络相同的特征值。反之，如果教师网络的特征值为负，则学生网络产生的特征值应小于零，使神经元处于相同的激活状态。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79419-FE1F-42C6-9948-8052904D219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2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我们的蒸馏是在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ReLu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前做的，如果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teacher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小于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比它小就不必惩罚，因为经过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ReLU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后是一样的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79419-FE1F-42C6-9948-8052904D219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7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2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1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8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8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4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1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2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1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2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6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0080D-F8D8-4001-930D-19742D8BADA0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BCC1E-F42E-4055-B90B-BE9437318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4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BDF3E-45E6-4083-9936-4C2C39544E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Feature-Based Knowledge in Knowledge Distillation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64DB7B-99AF-4D8D-8BEA-54C2EA1918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Hao Gao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10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1E1EA-6F2B-4A92-837A-062C4CD9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27913-76FD-4F48-B7DB-0AA1B8D3A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attention to improve the performance of CNN</a:t>
            </a:r>
          </a:p>
          <a:p>
            <a:r>
              <a:rPr lang="en-US" altLang="zh-CN" dirty="0"/>
              <a:t>Transfer attention from teacher network to student network </a:t>
            </a:r>
          </a:p>
          <a:p>
            <a:r>
              <a:rPr lang="en-US" altLang="zh-CN" dirty="0"/>
              <a:t>Category</a:t>
            </a:r>
          </a:p>
          <a:p>
            <a:pPr lvl="1"/>
            <a:r>
              <a:rPr lang="en-US" altLang="zh-CN" dirty="0"/>
              <a:t>Activation-based</a:t>
            </a:r>
          </a:p>
          <a:p>
            <a:pPr lvl="1"/>
            <a:r>
              <a:rPr lang="en-US" altLang="zh-CN" dirty="0"/>
              <a:t>Gradient-based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833494-5823-444E-8BBE-54A62F9A8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9"/>
          <a:stretch/>
        </p:blipFill>
        <p:spPr>
          <a:xfrm>
            <a:off x="0" y="4388920"/>
            <a:ext cx="6667500" cy="23833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F7E95-51EE-49B9-BED0-67550070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57" y="4222493"/>
            <a:ext cx="2092259" cy="23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1E1EA-6F2B-4A92-837A-062C4CD9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27913-76FD-4F48-B7DB-0AA1B8D3A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Activation-based attention transfer</a:t>
            </a:r>
          </a:p>
          <a:p>
            <a:pPr lvl="1"/>
            <a:r>
              <a:rPr lang="en-US" altLang="zh-CN" dirty="0"/>
              <a:t>Activation based mapping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Loss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8391BA-6E30-47A8-91BD-B52A63DD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45" y="2747908"/>
            <a:ext cx="3296110" cy="771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9FB171-8EC1-4909-A785-10A32AD9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51" y="3443268"/>
            <a:ext cx="6270723" cy="998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D89C57-0477-4363-9B9F-09FA028A1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063" y="5015650"/>
            <a:ext cx="4803874" cy="9835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EDE238-34E3-4E4E-B3B8-786DF1699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5" y="5911499"/>
            <a:ext cx="4639121" cy="400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387643-F9B8-44BA-A5BD-69023725B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25914"/>
            <a:ext cx="9144000" cy="22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FC6D7-BE58-407B-A195-EB27C219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053C2-26CB-4EE7-9DC8-315F6292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Gradient-based attention transfer</a:t>
            </a:r>
          </a:p>
          <a:p>
            <a:pPr lvl="1"/>
            <a:r>
              <a:rPr lang="en-US" altLang="zh-CN" dirty="0"/>
              <a:t>Define the attention as gradient w.r.t input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Loss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Derivative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ED2DBC-477D-4941-9ECF-06B68062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4" y="2786827"/>
            <a:ext cx="4543797" cy="7708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F6107-4D5F-4A8E-87D1-CCB277A1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37" y="3971831"/>
            <a:ext cx="6449325" cy="895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B4F490-1555-4E1D-A8FC-D854AAF5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9" y="5377778"/>
            <a:ext cx="7435851" cy="9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6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BAA18-AE18-4593-B5C7-6A079BE6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D4C4A20-ACA6-4EDD-A7F7-CE3B4350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E08C29-0D5A-415E-AC24-FB484F4B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150926"/>
            <a:ext cx="8315325" cy="2098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3FF26C-F98E-48C0-9CDC-9187254E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9" y="4249874"/>
            <a:ext cx="2193111" cy="2217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937E58-59E9-4DD2-88ED-7A705B14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075" y="4305711"/>
            <a:ext cx="50108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2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Middle layer outputs</a:t>
            </a: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 err="1">
                <a:effectLst/>
              </a:rPr>
              <a:t>Fitnets</a:t>
            </a:r>
            <a:r>
              <a:rPr lang="en-US" altLang="zh-CN" sz="2000" i="0" u="none" strike="noStrike" kern="1200" dirty="0">
                <a:effectLst/>
              </a:rPr>
              <a:t>: Hints for Thin Deep Nets</a:t>
            </a:r>
            <a:endParaRPr lang="zh-CN" altLang="zh-CN" sz="2000" i="0" u="none" strike="noStrike" dirty="0">
              <a:effectLst/>
            </a:endParaRP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>
                <a:effectLst/>
                <a:ea typeface="等线" panose="02010600030101010101" pitchFamily="2" charset="-122"/>
              </a:rPr>
              <a:t>Paying More Attention to Attention: Improving the Performance of Convolutional Neural Networks via Attention Transfer(ICLR17)</a:t>
            </a:r>
            <a:endParaRPr lang="zh-CN" altLang="zh-CN" sz="2000" i="0" u="none" strike="noStrike" dirty="0">
              <a:effectLst/>
            </a:endParaRP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>
                <a:solidFill>
                  <a:srgbClr val="FF0000"/>
                </a:solidFill>
                <a:effectLst/>
              </a:rPr>
              <a:t>Paraphrasing Complex Network: Network Compression via Factor Transfer (NIPS2018)</a:t>
            </a:r>
            <a:endParaRPr lang="zh-CN" altLang="en-US" sz="3200" dirty="0">
              <a:solidFill>
                <a:srgbClr val="FF0000"/>
              </a:solidFill>
            </a:endParaRPr>
          </a:p>
          <a:p>
            <a:r>
              <a:rPr lang="en-US" altLang="zh-CN" dirty="0"/>
              <a:t>Parameters(sharing/distribution)</a:t>
            </a:r>
            <a:endParaRPr lang="zh-CN" altLang="en-US" dirty="0"/>
          </a:p>
          <a:p>
            <a:r>
              <a:rPr lang="en-US" altLang="zh-CN" dirty="0"/>
              <a:t>Neuron activation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16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F78B1-FE2A-4984-B037-EAD44966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47DAE-F6FB-4B44-9976-7A65D121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Traditional method directly transfers the teacher’s output</a:t>
            </a:r>
          </a:p>
          <a:p>
            <a:r>
              <a:rPr lang="en-US" altLang="zh-CN" dirty="0"/>
              <a:t>Overlook the differences between teacher and student network(Structure, Channels, initial conditions)</a:t>
            </a:r>
          </a:p>
          <a:p>
            <a:r>
              <a:rPr lang="en-US" altLang="zh-CN" dirty="0"/>
              <a:t>Translate the knowledge: Factor transfer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BE176-ED84-4CF3-94DF-88FFC1DF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361655"/>
            <a:ext cx="6629400" cy="21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D6D96-47B6-4C87-AA30-945CED80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E17A6-6675-471C-B29F-FDD86A75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Teacher Factor Extraction with Paraphraser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Factor Transfer with Translator</a:t>
            </a:r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27AD19-9B10-4820-8A1B-0094773E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45" y="2300233"/>
            <a:ext cx="2753109" cy="771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E7BC8E-C0B2-4B87-A4F0-0A18070A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89" y="2852760"/>
            <a:ext cx="6592220" cy="4382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43E017-EF31-4733-A8CD-E2462C6B3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672" y="3843498"/>
            <a:ext cx="3300655" cy="7001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957CAD-072E-46BA-B500-38C2B122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545" y="4411942"/>
            <a:ext cx="3038782" cy="12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B86F9-6B66-468A-8AC3-CE918A49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BBC0D-9224-4091-B20B-49F048496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C5665-B6E2-4C08-8B26-84CE4C76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5625"/>
            <a:ext cx="8591550" cy="42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B86F9-6B66-468A-8AC3-CE918A49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BBC0D-9224-4091-B20B-49F048496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0B90D3-0A8F-490A-97B0-A061D661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909503"/>
            <a:ext cx="8734425" cy="38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9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Middle layer outputs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Parameters(sharing/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distribution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spcBef>
                <a:spcPts val="0"/>
              </a:spcBef>
            </a:pPr>
            <a:r>
              <a:rPr lang="en-US" altLang="zh-CN" sz="2000" b="0" i="0" u="none" strike="noStrike" kern="1200" dirty="0">
                <a:solidFill>
                  <a:srgbClr val="FF0000"/>
                </a:solidFill>
                <a:effectLst/>
                <a:ea typeface="等线" panose="02010600030101010101" pitchFamily="2" charset="-122"/>
              </a:rPr>
              <a:t>Rocket Launching: A Universal and Efficient Framework for Training Well-performing Light Net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pitchFamily="2" charset="-122"/>
              </a:rPr>
              <a:t>(AAAI2018)</a:t>
            </a:r>
            <a:endParaRPr lang="zh-CN" altLang="zh-CN" sz="2000" b="0" i="0" u="none" strike="noStrike" dirty="0">
              <a:solidFill>
                <a:srgbClr val="FF0000"/>
              </a:solidFill>
              <a:effectLst/>
            </a:endParaRPr>
          </a:p>
          <a:p>
            <a:pPr marL="457200" lvl="1" indent="0">
              <a:spcBef>
                <a:spcPts val="0"/>
              </a:spcBef>
            </a:pPr>
            <a:r>
              <a:rPr lang="en-US" altLang="zh-CN" sz="2000" b="0" i="0" u="none" strike="noStrike" kern="12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Knowledge Representing: Efficient, Sparse Representation of Prior Knowledge for Knowledge Distillation(CVPR2019)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en-US" altLang="zh-CN" dirty="0"/>
              <a:t>Neuron activation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28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middle layer outputs</a:t>
            </a:r>
            <a:endParaRPr lang="zh-CN" altLang="en-US" dirty="0"/>
          </a:p>
          <a:p>
            <a:r>
              <a:rPr lang="en-US" altLang="zh-CN" dirty="0"/>
              <a:t>parameters(sharing/distribution)</a:t>
            </a:r>
            <a:endParaRPr lang="zh-CN" altLang="en-US" dirty="0"/>
          </a:p>
          <a:p>
            <a:r>
              <a:rPr lang="en-US" altLang="zh-CN" dirty="0"/>
              <a:t>neuron activation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33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695FA-CCC0-4510-BFD9-0AC92A5B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AB766-C278-4130-A7B3-16DF83DAC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 some lower layers</a:t>
            </a:r>
          </a:p>
          <a:p>
            <a:r>
              <a:rPr lang="en-US" altLang="zh-CN" dirty="0"/>
              <a:t>Train teacher and student network simultaneously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37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695FA-CCC0-4510-BFD9-0AC92A5B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AB766-C278-4130-A7B3-16DF83DA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147" y="1825625"/>
            <a:ext cx="3857625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Objective function</a:t>
            </a:r>
          </a:p>
          <a:p>
            <a:endParaRPr lang="en-US" altLang="zh-CN" dirty="0"/>
          </a:p>
          <a:p>
            <a:r>
              <a:rPr lang="en-US" altLang="zh-CN" dirty="0"/>
              <a:t>Hint loss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Parameter sharing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Simultaneous training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342E3-1044-472E-8D07-1F3741F4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3" y="1825625"/>
            <a:ext cx="4488500" cy="4279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0FF72C-E081-4E8C-BE99-049A3B2C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4" y="2301819"/>
            <a:ext cx="3042688" cy="508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45CBEA-A0DC-44F9-8061-0F1DEDEC6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0" y="3286069"/>
            <a:ext cx="2938872" cy="18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1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695FA-CCC0-4510-BFD9-0AC92A5B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AB766-C278-4130-A7B3-16DF83DA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147" y="1825625"/>
            <a:ext cx="3857625" cy="4351338"/>
          </a:xfrm>
        </p:spPr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</a:p>
          <a:p>
            <a:pPr lvl="1"/>
            <a:r>
              <a:rPr lang="en-US" altLang="zh-CN" sz="2000" dirty="0"/>
              <a:t>Prevent the effectiveness of student network from teacher network</a:t>
            </a:r>
          </a:p>
          <a:p>
            <a:pPr lvl="1"/>
            <a:r>
              <a:rPr lang="en-US" altLang="zh-CN" sz="2000" dirty="0"/>
              <a:t>During the back-propagation of the hint loss term, we fix the gradient of booster net’s specific parameters (W</a:t>
            </a:r>
            <a:r>
              <a:rPr lang="en-US" altLang="zh-CN" sz="1600" dirty="0"/>
              <a:t>B</a:t>
            </a:r>
            <a:r>
              <a:rPr lang="en-US" altLang="zh-CN" sz="2000" dirty="0"/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86B98B-D683-4672-AD8D-414C5098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2" y="1690689"/>
            <a:ext cx="4178525" cy="43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55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8A8C5-C10F-436B-A8D8-FA26C861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09B0A-51C0-45D5-AC44-E57AA3369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61B7E0-525E-44C9-A8EA-5E72E5FA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07" y="1860549"/>
            <a:ext cx="7537885" cy="1986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6BF09D-351D-442B-9FB7-B916AA4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4" y="3678830"/>
            <a:ext cx="7507578" cy="1714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62F9AD-D91B-49A9-9893-F4CD4BD4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90" y="17397"/>
            <a:ext cx="2383810" cy="167329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F00E6D-9281-49E0-BD7F-7DC9F96FC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75" y="5289664"/>
            <a:ext cx="6667500" cy="11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F0088-13D8-4F7F-8B6A-739B5B6D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6279E-3925-46F7-A948-0119E2A7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C045D3-FD1B-48AD-BD07-A26CF3E5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486696"/>
            <a:ext cx="4448175" cy="1433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B6EB30-D5A3-435C-BC2D-94DA5C1C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16" y="1825625"/>
            <a:ext cx="4158059" cy="30784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A4C13C-119E-49D7-8D3B-D2E84CCE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3" y="5162998"/>
            <a:ext cx="8658225" cy="13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2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Middle layer outputs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Parameters(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sharing</a:t>
            </a:r>
            <a:r>
              <a:rPr lang="en-US" altLang="zh-CN" dirty="0">
                <a:solidFill>
                  <a:srgbClr val="FF0000"/>
                </a:solidFill>
              </a:rPr>
              <a:t>/distribution)</a:t>
            </a:r>
          </a:p>
          <a:p>
            <a:pPr marL="457200" lvl="1" indent="0">
              <a:spcBef>
                <a:spcPts val="0"/>
              </a:spcBef>
            </a:pPr>
            <a:r>
              <a:rPr lang="en-US" altLang="zh-CN" sz="2000" b="0" i="0" u="none" strike="noStrike" kern="1200" dirty="0">
                <a:effectLst/>
                <a:ea typeface="等线" panose="02010600030101010101" pitchFamily="2" charset="-122"/>
              </a:rPr>
              <a:t>Rocket Launching: A Universal and Efficient Framework for Training Well-performing Light Net</a:t>
            </a:r>
            <a:r>
              <a:rPr lang="en-US" altLang="zh-CN" sz="2000" dirty="0">
                <a:ea typeface="等线" panose="02010600030101010101" pitchFamily="2" charset="-122"/>
              </a:rPr>
              <a:t>(AAAI2018)</a:t>
            </a:r>
            <a:endParaRPr lang="zh-CN" altLang="zh-CN" sz="2000" b="0" i="0" u="none" strike="noStrike" dirty="0">
              <a:effectLst/>
            </a:endParaRPr>
          </a:p>
          <a:p>
            <a:pPr marL="457200" lvl="1" indent="0">
              <a:spcBef>
                <a:spcPts val="0"/>
              </a:spcBef>
            </a:pPr>
            <a:r>
              <a:rPr lang="en-US" altLang="zh-CN" sz="2000" b="0" i="0" u="none" strike="noStrike" kern="1200" dirty="0">
                <a:solidFill>
                  <a:srgbClr val="FF0000"/>
                </a:solidFill>
                <a:effectLst/>
                <a:ea typeface="等线" panose="02010600030101010101" pitchFamily="2" charset="-122"/>
              </a:rPr>
              <a:t>Knowledge Representing: Efficient, Sparse Representation of Prior Knowledge for Knowledge Distillation(CVPR2019)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en-US" altLang="zh-CN" dirty="0"/>
              <a:t>Neuron activation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017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F1269-DD62-45F1-8C32-7E7D16B4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900EF-F0FC-45AB-8957-EB95DA110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capacity of student network is not enough</a:t>
            </a:r>
          </a:p>
          <a:p>
            <a:r>
              <a:rPr lang="en-US" altLang="zh-CN" dirty="0"/>
              <a:t>optimization errors between two networks will be accumulated from layers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ADF35-CB86-4C7D-B7B1-89611B35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684" y="3429000"/>
            <a:ext cx="6334631" cy="305093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C32C659-6465-4AEB-A629-0DD056BD7E9B}"/>
              </a:ext>
            </a:extLst>
          </p:cNvPr>
          <p:cNvCxnSpPr>
            <a:cxnSpLocks/>
          </p:cNvCxnSpPr>
          <p:nvPr/>
        </p:nvCxnSpPr>
        <p:spPr>
          <a:xfrm flipH="1">
            <a:off x="4571999" y="2762250"/>
            <a:ext cx="847726" cy="1304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0EF7C2E-CCB7-47B6-8630-1E5E4E79C520}"/>
              </a:ext>
            </a:extLst>
          </p:cNvPr>
          <p:cNvCxnSpPr>
            <a:cxnSpLocks/>
          </p:cNvCxnSpPr>
          <p:nvPr/>
        </p:nvCxnSpPr>
        <p:spPr>
          <a:xfrm flipH="1">
            <a:off x="6419850" y="2162175"/>
            <a:ext cx="847725" cy="1905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7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F1743-9812-4CE4-9A58-AED6FA97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D1A7E-8E06-47AF-B6F9-81F39B13E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Review of KD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However…</a:t>
            </a:r>
          </a:p>
          <a:p>
            <a:pPr lvl="1"/>
            <a:r>
              <a:rPr lang="en-US" altLang="zh-CN" dirty="0"/>
              <a:t>Student network is usually weak</a:t>
            </a:r>
          </a:p>
          <a:p>
            <a:r>
              <a:rPr lang="en-US" altLang="zh-CN" dirty="0"/>
              <a:t>New objective function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003B1-DBC8-4F4D-B8BE-94393723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47" y="2167422"/>
            <a:ext cx="4486705" cy="837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E54C79-9352-411D-AAD1-1ADE6204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36" y="4676305"/>
            <a:ext cx="6811326" cy="20576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273345-C4E3-4DDA-A2FC-E1FD078309F4}"/>
              </a:ext>
            </a:extLst>
          </p:cNvPr>
          <p:cNvSpPr txBox="1"/>
          <p:nvPr/>
        </p:nvSpPr>
        <p:spPr>
          <a:xfrm>
            <a:off x="4829175" y="6187528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Sparse recoding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7A7447-1E7A-497D-8938-EAD43E6BF050}"/>
              </a:ext>
            </a:extLst>
          </p:cNvPr>
          <p:cNvSpPr txBox="1"/>
          <p:nvPr/>
        </p:nvSpPr>
        <p:spPr>
          <a:xfrm>
            <a:off x="3096924" y="6187528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Aggregation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52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8C91C-2114-4E1E-9891-5ABE8BC8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 recoding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CD774E-20C2-451C-A492-821D85FB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Reason</a:t>
            </a:r>
          </a:p>
          <a:p>
            <a:pPr lvl="1"/>
            <a:r>
              <a:rPr lang="en-US" altLang="zh-CN" dirty="0"/>
              <a:t>gradients are not discriminative enough, which causes oscillatory</a:t>
            </a:r>
          </a:p>
          <a:p>
            <a:pPr lvl="1"/>
            <a:r>
              <a:rPr lang="en-US" altLang="zh-CN" dirty="0"/>
              <a:t>Keep the large value while discard the small value of gradient</a:t>
            </a:r>
          </a:p>
          <a:p>
            <a:r>
              <a:rPr lang="en-US" altLang="zh-CN" dirty="0"/>
              <a:t>Formulation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54B7C2-7E4B-4F25-A1EA-E396465B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69" y="4314363"/>
            <a:ext cx="4624812" cy="2178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6DF83B-9741-41BE-85B5-06210E5A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8" y="1259968"/>
            <a:ext cx="7532034" cy="33120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6EA0AE-7407-4146-A5C6-7855E03E77A4}"/>
              </a:ext>
            </a:extLst>
          </p:cNvPr>
          <p:cNvSpPr txBox="1"/>
          <p:nvPr/>
        </p:nvSpPr>
        <p:spPr>
          <a:xfrm>
            <a:off x="6510285" y="5034286"/>
            <a:ext cx="269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类似于</a:t>
            </a:r>
            <a:r>
              <a:rPr lang="en-US" altLang="zh-CN" dirty="0">
                <a:solidFill>
                  <a:srgbClr val="FF0000"/>
                </a:solidFill>
              </a:rPr>
              <a:t>feature importance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84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9F89D-A297-401B-B81E-FE01342E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Knowledge Aggregation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1E8BB-4B6E-47A3-AA45-1BCB2A0CA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Optimal transportation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93B4BF-29EB-4568-8886-DD50852D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2242060"/>
            <a:ext cx="6867526" cy="44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Middle layer outputs</a:t>
            </a: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 err="1">
                <a:solidFill>
                  <a:srgbClr val="FF0000"/>
                </a:solidFill>
                <a:effectLst/>
              </a:rPr>
              <a:t>Fitnets</a:t>
            </a:r>
            <a:r>
              <a:rPr lang="en-US" altLang="zh-CN" sz="2000" i="0" u="none" strike="noStrike" kern="1200" dirty="0">
                <a:solidFill>
                  <a:srgbClr val="FF0000"/>
                </a:solidFill>
                <a:effectLst/>
              </a:rPr>
              <a:t>: Hints for Thin Deep Nets</a:t>
            </a:r>
            <a:endParaRPr lang="zh-CN" altLang="zh-CN" sz="2000" i="0" u="none" strike="noStrike" dirty="0">
              <a:solidFill>
                <a:srgbClr val="FF0000"/>
              </a:solidFill>
              <a:effectLst/>
            </a:endParaRP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>
                <a:effectLst/>
                <a:ea typeface="等线" panose="02010600030101010101" pitchFamily="2" charset="-122"/>
              </a:rPr>
              <a:t>Paying More Attention to Attention: Improving the Performance of Convolutional Neural Networks via Attention Transfer(ICLR17)</a:t>
            </a:r>
            <a:endParaRPr lang="zh-CN" altLang="zh-CN" sz="2000" i="0" u="none" strike="noStrike" dirty="0">
              <a:effectLst/>
            </a:endParaRP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>
                <a:effectLst/>
              </a:rPr>
              <a:t>Paraphrasing Complex Network: Network Compression via Factor Transfer (NIPS2018)</a:t>
            </a:r>
            <a:endParaRPr lang="zh-CN" altLang="en-US" sz="3200" dirty="0"/>
          </a:p>
          <a:p>
            <a:r>
              <a:rPr lang="en-US" altLang="zh-CN" dirty="0"/>
              <a:t>Parameters(sharing/distribution)</a:t>
            </a:r>
            <a:endParaRPr lang="zh-CN" altLang="en-US" dirty="0"/>
          </a:p>
          <a:p>
            <a:r>
              <a:rPr lang="en-US" altLang="zh-CN" dirty="0"/>
              <a:t>Neuron activation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48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9F89D-A297-401B-B81E-FE01342E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Knowledge Aggregation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1E8BB-4B6E-47A3-AA45-1BCB2A0CA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Optimal transportation</a:t>
            </a:r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14A307-237F-479E-AFAF-2F7190EE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68" y="2351598"/>
            <a:ext cx="7430182" cy="3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9F89D-A297-401B-B81E-FE01342E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Knowledge Aggregation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1E8BB-4B6E-47A3-AA45-1BCB2A0CA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Transportation cost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Formulate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3AB3B4-0125-44BF-87BA-6273A2210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2" b="1"/>
          <a:stretch/>
        </p:blipFill>
        <p:spPr>
          <a:xfrm>
            <a:off x="2705350" y="2272481"/>
            <a:ext cx="4552950" cy="1156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5F39B-A87E-49C4-8503-8F7743ED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50" y="3910292"/>
            <a:ext cx="4353425" cy="26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96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B5E59-612F-42DC-834A-A52C1B61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989051-18FF-419A-B233-24DF43F9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31" y="1848378"/>
            <a:ext cx="5277587" cy="38105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8793F5-89BD-445C-9B10-BF96B2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" t="-5948" r="21200" b="5948"/>
          <a:stretch/>
        </p:blipFill>
        <p:spPr>
          <a:xfrm>
            <a:off x="5638800" y="2981966"/>
            <a:ext cx="2876550" cy="13255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61D74D-4C4A-44C4-B8A8-90D6C09AA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30" y="4616455"/>
            <a:ext cx="3143689" cy="73352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92E9CB1-B48B-4529-866E-8035DF1CA795}"/>
              </a:ext>
            </a:extLst>
          </p:cNvPr>
          <p:cNvCxnSpPr/>
          <p:nvPr/>
        </p:nvCxnSpPr>
        <p:spPr>
          <a:xfrm flipV="1">
            <a:off x="4838700" y="3943350"/>
            <a:ext cx="638175" cy="3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74B0062-A3D6-432D-81AE-7348885B684F}"/>
              </a:ext>
            </a:extLst>
          </p:cNvPr>
          <p:cNvCxnSpPr>
            <a:cxnSpLocks/>
          </p:cNvCxnSpPr>
          <p:nvPr/>
        </p:nvCxnSpPr>
        <p:spPr>
          <a:xfrm>
            <a:off x="4438650" y="4983218"/>
            <a:ext cx="962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275AA771-9603-4376-AAF5-862C1F699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93" y="5757327"/>
            <a:ext cx="3948587" cy="119286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E769BD8-2347-46B7-BB94-B616AB14A926}"/>
              </a:ext>
            </a:extLst>
          </p:cNvPr>
          <p:cNvSpPr txBox="1"/>
          <p:nvPr/>
        </p:nvSpPr>
        <p:spPr>
          <a:xfrm>
            <a:off x="971550" y="6025672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Objective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679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B2EB7-7CFC-4CE8-BC21-85E4A5AE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243E50D-204C-4F1C-83C8-30E97C785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104" y="4391228"/>
            <a:ext cx="3886543" cy="21089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B50470-891B-4F83-ADEB-108593F1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05" y="1825626"/>
            <a:ext cx="3374174" cy="2374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24D925-594A-4518-AA0C-02DC6350E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954" y="1810272"/>
            <a:ext cx="3374174" cy="21910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80EC89-EB48-430F-BAC7-911AA2EB7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18" y="4391228"/>
            <a:ext cx="3374174" cy="20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B2EB7-7CFC-4CE8-BC21-85E4A5AE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534DD4-FD88-4D24-98F0-FBC7C9DE3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CE6F1C-17F0-4151-8B1E-42B87A63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20" y="1825625"/>
            <a:ext cx="3908649" cy="3013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934E48-4438-4B99-B8E2-BF08AA3D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92" y="1874705"/>
            <a:ext cx="3820303" cy="29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3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Middle layer outputs</a:t>
            </a:r>
          </a:p>
          <a:p>
            <a:r>
              <a:rPr lang="en-US" altLang="zh-CN" dirty="0"/>
              <a:t>Parameters(sharing/distribution)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Neuron activation</a:t>
            </a:r>
          </a:p>
          <a:p>
            <a:pPr lvl="1"/>
            <a:r>
              <a:rPr lang="en-US" altLang="zh-CN" sz="20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 Comprehensive Overhaul of Feature Distillation (ICCV2019)</a:t>
            </a:r>
          </a:p>
          <a:p>
            <a:endParaRPr lang="zh-CN" altLang="en-US" b="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41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DAC7C-DB1A-4C7A-A5C0-559463B1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9202F-3CA2-4CC1-9EB2-6B1101B67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Transferring only the output is similar to training the student with the ground truth</a:t>
            </a:r>
          </a:p>
          <a:p>
            <a:r>
              <a:rPr lang="en-US" altLang="zh-CN" dirty="0"/>
              <a:t>Aspects</a:t>
            </a:r>
          </a:p>
          <a:p>
            <a:pPr lvl="1"/>
            <a:r>
              <a:rPr lang="en-US" altLang="zh-CN" dirty="0"/>
              <a:t>teacher transform</a:t>
            </a:r>
          </a:p>
          <a:p>
            <a:pPr lvl="1"/>
            <a:r>
              <a:rPr lang="en-US" altLang="zh-CN" dirty="0"/>
              <a:t>student transform</a:t>
            </a:r>
          </a:p>
          <a:p>
            <a:pPr lvl="1"/>
            <a:r>
              <a:rPr lang="en-US" altLang="zh-CN" dirty="0"/>
              <a:t>distillation feature position </a:t>
            </a:r>
          </a:p>
          <a:p>
            <a:pPr lvl="1"/>
            <a:r>
              <a:rPr lang="en-US" altLang="zh-CN" dirty="0"/>
              <a:t>distance function</a:t>
            </a:r>
          </a:p>
        </p:txBody>
      </p:sp>
    </p:spTree>
    <p:extLst>
      <p:ext uri="{BB962C8B-B14F-4D97-AF65-F5344CB8AC3E}">
        <p14:creationId xmlns:p14="http://schemas.microsoft.com/office/powerpoint/2010/main" val="10322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05A61-F680-4DAD-AC45-3A8F313A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7C2FB2-34D9-476A-9D75-3F74808E8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1690689"/>
            <a:ext cx="4976002" cy="280355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B85599-9834-431B-8ACA-97DCB216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153" y="5752621"/>
            <a:ext cx="3867690" cy="676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DC830C-2AA1-4CE1-A649-150873D96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38" y="4906707"/>
            <a:ext cx="337232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46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75AAA-6676-49E4-8727-4CBCF0BE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0F37A-936F-4A3E-8586-1AED1FF55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Teacher transform</a:t>
            </a:r>
          </a:p>
          <a:p>
            <a:pPr lvl="1"/>
            <a:r>
              <a:rPr lang="en-US" altLang="zh-CN" dirty="0"/>
              <a:t>Transfer two factors from features</a:t>
            </a:r>
          </a:p>
          <a:p>
            <a:pPr lvl="2"/>
            <a:r>
              <a:rPr lang="en-US" altLang="zh-CN" dirty="0"/>
              <a:t>The magnitude of feature response after </a:t>
            </a:r>
            <a:r>
              <a:rPr lang="en-US" altLang="zh-CN" dirty="0" err="1"/>
              <a:t>Relu</a:t>
            </a:r>
            <a:endParaRPr lang="en-US" altLang="zh-CN" dirty="0"/>
          </a:p>
          <a:p>
            <a:pPr lvl="2"/>
            <a:r>
              <a:rPr lang="en-US" altLang="zh-CN" dirty="0"/>
              <a:t>Activation status of each neuron</a:t>
            </a:r>
          </a:p>
          <a:p>
            <a:pPr lvl="1"/>
            <a:r>
              <a:rPr lang="en-US" altLang="zh-CN" dirty="0"/>
              <a:t>Margin 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A134B0-3E44-4E2C-AB23-AA4BEEAD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390" y="3928870"/>
            <a:ext cx="3010320" cy="685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82E89D-0895-4383-A06F-977BCA9E3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4614766"/>
            <a:ext cx="4577295" cy="18972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3A7023-25B4-4ADD-B45F-97E3A761022C}"/>
              </a:ext>
            </a:extLst>
          </p:cNvPr>
          <p:cNvSpPr txBox="1"/>
          <p:nvPr/>
        </p:nvSpPr>
        <p:spPr>
          <a:xfrm>
            <a:off x="7105650" y="51911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保留一些负值</a:t>
            </a:r>
          </a:p>
        </p:txBody>
      </p:sp>
    </p:spTree>
    <p:extLst>
      <p:ext uri="{BB962C8B-B14F-4D97-AF65-F5344CB8AC3E}">
        <p14:creationId xmlns:p14="http://schemas.microsoft.com/office/powerpoint/2010/main" val="219139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FE448-E574-4A4B-A79E-CBF68493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AB248-0267-4651-ABBC-A52E2CBF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Student transform</a:t>
            </a:r>
          </a:p>
          <a:p>
            <a:pPr lvl="1"/>
            <a:r>
              <a:rPr lang="en-US" altLang="zh-CN" dirty="0"/>
              <a:t>use a 1×1 convolutional layer as a student transform</a:t>
            </a:r>
          </a:p>
          <a:p>
            <a:r>
              <a:rPr lang="en-US" altLang="zh-CN" dirty="0"/>
              <a:t>Distill position</a:t>
            </a:r>
          </a:p>
          <a:p>
            <a:pPr lvl="1"/>
            <a:r>
              <a:rPr lang="en-US" altLang="zh-CN" dirty="0"/>
              <a:t>Between first </a:t>
            </a:r>
            <a:r>
              <a:rPr lang="en-US" altLang="zh-CN" dirty="0" err="1"/>
              <a:t>relu</a:t>
            </a:r>
            <a:r>
              <a:rPr lang="en-US" altLang="zh-CN" dirty="0"/>
              <a:t> and a block</a:t>
            </a:r>
          </a:p>
          <a:p>
            <a:pPr lvl="1"/>
            <a:r>
              <a:rPr lang="en-US" altLang="zh-CN" dirty="0"/>
              <a:t>Keep the activation status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69BF3-9949-45CE-8841-B5DAFCB8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61" y="4294632"/>
            <a:ext cx="4266176" cy="21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1CCD8-4459-4541-938B-BCE7558D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76CD4-D153-43C5-8764-53A39D7A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Traditional Neural networks are wide and deep</a:t>
            </a:r>
          </a:p>
          <a:p>
            <a:pPr lvl="1"/>
            <a:r>
              <a:rPr lang="en-US" altLang="zh-CN" dirty="0"/>
              <a:t>Time  and consuming</a:t>
            </a:r>
          </a:p>
          <a:p>
            <a:pPr lvl="1"/>
            <a:r>
              <a:rPr lang="en-US" altLang="zh-CN" dirty="0"/>
              <a:t>Compress Model</a:t>
            </a:r>
          </a:p>
          <a:p>
            <a:r>
              <a:rPr lang="en-US" altLang="zh-CN" dirty="0"/>
              <a:t>Proposed Method</a:t>
            </a:r>
          </a:p>
          <a:p>
            <a:pPr lvl="1"/>
            <a:r>
              <a:rPr lang="en-US" altLang="zh-CN" dirty="0"/>
              <a:t>Deep</a:t>
            </a:r>
          </a:p>
          <a:p>
            <a:pPr lvl="1"/>
            <a:r>
              <a:rPr lang="en-US" altLang="zh-CN" dirty="0"/>
              <a:t>Thin</a:t>
            </a:r>
          </a:p>
        </p:txBody>
      </p:sp>
    </p:spTree>
    <p:extLst>
      <p:ext uri="{BB962C8B-B14F-4D97-AF65-F5344CB8AC3E}">
        <p14:creationId xmlns:p14="http://schemas.microsoft.com/office/powerpoint/2010/main" val="2973876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FE448-E574-4A4B-A79E-CBF68493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AB248-0267-4651-ABBC-A52E2CBF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Distill distance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AB850-04C5-471F-8F76-7DAAB262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426" y="2325033"/>
            <a:ext cx="6020640" cy="1305107"/>
          </a:xfrm>
          <a:prstGeom prst="rect">
            <a:avLst/>
          </a:prstGeom>
        </p:spPr>
      </p:pic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DA7871F-7B68-4BE4-9C6F-5BB8E658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32" y="3907197"/>
            <a:ext cx="4322335" cy="241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22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9F1C5-DCAB-4D2E-ACB2-B4E05A1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35E86-9871-48AF-A1F6-1B47BD3A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6E31E-FD06-485B-B22A-99C0DB0D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4" y="4683858"/>
            <a:ext cx="7556706" cy="1809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FDAA42-ECE4-4DBB-9EB5-32982A39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7" y="1825625"/>
            <a:ext cx="9144000" cy="24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86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9F1C5-DCAB-4D2E-ACB2-B4E05A1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35E86-9871-48AF-A1F6-1B47BD3A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2E363B-AB4F-412E-9CC0-700C3821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3" y="2238209"/>
            <a:ext cx="603969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40304-1B31-4E7A-B479-38A5CBD6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99640-243C-4144-B9FB-07F6ACE39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04303"/>
            <a:ext cx="7886700" cy="3572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600" b="1" dirty="0"/>
              <a:t>Thanks</a:t>
            </a:r>
            <a:r>
              <a:rPr lang="zh-CN" altLang="en-US" sz="6600" b="1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8909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75C03-090E-4B27-820C-E42E58A8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D0649-3D10-4479-8569-5560F636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63725"/>
            <a:ext cx="7886700" cy="4351338"/>
          </a:xfrm>
        </p:spPr>
        <p:txBody>
          <a:bodyPr/>
          <a:lstStyle/>
          <a:p>
            <a:r>
              <a:rPr lang="en-US" altLang="zh-CN" dirty="0"/>
              <a:t>Review of KNOWLEDGE DISTILLATION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Hint-based training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0987DA-599C-4780-9429-CCC0F6E2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233612"/>
            <a:ext cx="5781675" cy="809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2270AF-BB37-45BC-9B9A-924ECD5B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81" y="3043237"/>
            <a:ext cx="4033838" cy="6230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6C8D45-1C71-422D-9134-854C1F940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6" y="4475873"/>
            <a:ext cx="7567613" cy="6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6D526-7EE7-4DCA-8789-AF2EC3FB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0BFCA-AD59-4A11-98B2-655B5EE0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B8C1A-D4FF-432D-AB10-ACF6AF4B8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690689"/>
            <a:ext cx="7115175" cy="23500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11A4D5-A79E-48AA-B370-7086D513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4001294"/>
            <a:ext cx="5829300" cy="27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5037D-1D66-43E3-BC00-4923EED1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Experiment: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2524C-94E9-4357-BC9A-58B38FB1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A7A39-D6BB-4875-BD52-D820CF3B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1825625"/>
            <a:ext cx="5400676" cy="2187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40A9E0-7CBB-41BC-A8D5-6E93447D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48" y="4361388"/>
            <a:ext cx="5686427" cy="2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5037D-1D66-43E3-BC00-4923EED1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Experiment:</a:t>
            </a:r>
            <a:r>
              <a:rPr lang="zh-CN" altLang="en-US" dirty="0"/>
              <a:t> </a:t>
            </a:r>
            <a:r>
              <a:rPr lang="en-US" altLang="zh-CN" dirty="0"/>
              <a:t>Ablation Study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2524C-94E9-4357-BC9A-58B38FB1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BD789E-6238-4C0B-A696-FC75E65F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9"/>
            <a:ext cx="7181850" cy="47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0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1713-BDC4-4910-B006-8640F13F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1DC67-7E56-4EEA-BFEF-B67DEE16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Middle layer outputs</a:t>
            </a: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 err="1">
                <a:effectLst/>
              </a:rPr>
              <a:t>Fitnets</a:t>
            </a:r>
            <a:r>
              <a:rPr lang="en-US" altLang="zh-CN" sz="2000" i="0" u="none" strike="noStrike" kern="1200" dirty="0">
                <a:effectLst/>
              </a:rPr>
              <a:t>: Hints for Thin Deep Nets</a:t>
            </a:r>
            <a:endParaRPr lang="zh-CN" altLang="zh-CN" sz="2000" i="0" u="none" strike="noStrike" dirty="0">
              <a:effectLst/>
            </a:endParaRP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>
                <a:solidFill>
                  <a:srgbClr val="FF0000"/>
                </a:solidFill>
                <a:effectLst/>
                <a:ea typeface="等线" panose="02010600030101010101" pitchFamily="2" charset="-122"/>
              </a:rPr>
              <a:t>Paying More Attention to Attention: Improving the Performance of Convolutional Neural Networks via Attention Transfer(ICLR17)</a:t>
            </a:r>
            <a:endParaRPr lang="zh-CN" altLang="zh-CN" sz="2000" i="0" u="none" strike="noStrike" dirty="0">
              <a:solidFill>
                <a:srgbClr val="FF0000"/>
              </a:solidFill>
              <a:effectLst/>
            </a:endParaRPr>
          </a:p>
          <a:p>
            <a:pPr marL="457200" lvl="1" fontAlgn="t">
              <a:spcBef>
                <a:spcPts val="0"/>
              </a:spcBef>
            </a:pPr>
            <a:r>
              <a:rPr lang="en-US" altLang="zh-CN" sz="2000" i="0" u="none" strike="noStrike" kern="1200" dirty="0">
                <a:effectLst/>
              </a:rPr>
              <a:t>Paraphrasing Complex Network: Network Compression via Factor Transfer (NIPS2018)</a:t>
            </a:r>
            <a:endParaRPr lang="zh-CN" altLang="en-US" sz="3200" dirty="0"/>
          </a:p>
          <a:p>
            <a:r>
              <a:rPr lang="en-US" altLang="zh-CN" dirty="0"/>
              <a:t>Parameters(sharing/distribution)</a:t>
            </a:r>
            <a:endParaRPr lang="zh-CN" altLang="en-US" dirty="0"/>
          </a:p>
          <a:p>
            <a:r>
              <a:rPr lang="en-US" altLang="zh-CN" dirty="0"/>
              <a:t>Neuron activation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797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1702</TotalTime>
  <Words>729</Words>
  <Application>Microsoft Office PowerPoint</Application>
  <PresentationFormat>全屏显示(4:3)</PresentationFormat>
  <Paragraphs>179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-apple-system</vt:lpstr>
      <vt:lpstr>等线</vt:lpstr>
      <vt:lpstr>微软雅黑</vt:lpstr>
      <vt:lpstr>Arial</vt:lpstr>
      <vt:lpstr>Calibri</vt:lpstr>
      <vt:lpstr>Calibri Light</vt:lpstr>
      <vt:lpstr>Office 主题​​</vt:lpstr>
      <vt:lpstr>Feature-Based Knowledge in Knowledge Distillation</vt:lpstr>
      <vt:lpstr>Outline</vt:lpstr>
      <vt:lpstr>Outline</vt:lpstr>
      <vt:lpstr>Motivation</vt:lpstr>
      <vt:lpstr>Method</vt:lpstr>
      <vt:lpstr>Optimization</vt:lpstr>
      <vt:lpstr>Experiment: Performance</vt:lpstr>
      <vt:lpstr>Experiment: Ablation Study</vt:lpstr>
      <vt:lpstr>Outline</vt:lpstr>
      <vt:lpstr>Motivation</vt:lpstr>
      <vt:lpstr>Method</vt:lpstr>
      <vt:lpstr>Method</vt:lpstr>
      <vt:lpstr>Experiment</vt:lpstr>
      <vt:lpstr>Outline</vt:lpstr>
      <vt:lpstr>Motivation</vt:lpstr>
      <vt:lpstr>Method</vt:lpstr>
      <vt:lpstr>Experiments</vt:lpstr>
      <vt:lpstr>Experiments</vt:lpstr>
      <vt:lpstr>Outline</vt:lpstr>
      <vt:lpstr>Introduction</vt:lpstr>
      <vt:lpstr>Method</vt:lpstr>
      <vt:lpstr>Method</vt:lpstr>
      <vt:lpstr>Experiments</vt:lpstr>
      <vt:lpstr>Experiments</vt:lpstr>
      <vt:lpstr>Outline</vt:lpstr>
      <vt:lpstr>Motivation</vt:lpstr>
      <vt:lpstr>Method</vt:lpstr>
      <vt:lpstr>Sparse recoding</vt:lpstr>
      <vt:lpstr>Deep Knowledge Aggregation</vt:lpstr>
      <vt:lpstr>Deep Knowledge Aggregation</vt:lpstr>
      <vt:lpstr>Deep Knowledge Aggregation</vt:lpstr>
      <vt:lpstr>Optimization</vt:lpstr>
      <vt:lpstr>Experiments</vt:lpstr>
      <vt:lpstr>Experiments</vt:lpstr>
      <vt:lpstr>Outline</vt:lpstr>
      <vt:lpstr>Motivation</vt:lpstr>
      <vt:lpstr>Method</vt:lpstr>
      <vt:lpstr>Method</vt:lpstr>
      <vt:lpstr>Method</vt:lpstr>
      <vt:lpstr>Method</vt:lpstr>
      <vt:lpstr>Experiments</vt:lpstr>
      <vt:lpstr>Experiments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Feature-Based Knowledge in Knowledge Distillation</dc:title>
  <dc:creator>Gao Hao</dc:creator>
  <cp:lastModifiedBy>Gao Hao</cp:lastModifiedBy>
  <cp:revision>96</cp:revision>
  <dcterms:created xsi:type="dcterms:W3CDTF">2020-09-08T07:42:42Z</dcterms:created>
  <dcterms:modified xsi:type="dcterms:W3CDTF">2020-09-09T12:13:25Z</dcterms:modified>
</cp:coreProperties>
</file>